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0" r:id="rId2"/>
    <p:sldId id="268" r:id="rId3"/>
    <p:sldId id="275" r:id="rId4"/>
    <p:sldId id="266" r:id="rId5"/>
    <p:sldId id="274" r:id="rId6"/>
    <p:sldId id="273" r:id="rId7"/>
    <p:sldId id="256" r:id="rId8"/>
    <p:sldId id="263" r:id="rId9"/>
    <p:sldId id="272" r:id="rId10"/>
    <p:sldId id="262" r:id="rId11"/>
    <p:sldId id="265" r:id="rId12"/>
    <p:sldId id="282" r:id="rId13"/>
    <p:sldId id="261" r:id="rId14"/>
    <p:sldId id="270" r:id="rId15"/>
    <p:sldId id="281" r:id="rId16"/>
    <p:sldId id="267" r:id="rId17"/>
    <p:sldId id="276" r:id="rId18"/>
    <p:sldId id="277" r:id="rId19"/>
    <p:sldId id="264" r:id="rId20"/>
    <p:sldId id="269" r:id="rId21"/>
    <p:sldId id="278" r:id="rId22"/>
    <p:sldId id="271" r:id="rId23"/>
    <p:sldId id="258" r:id="rId24"/>
    <p:sldId id="279" r:id="rId25"/>
    <p:sldId id="280" r:id="rId26"/>
    <p:sldId id="257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3AD68-AE7E-472A-ADF0-2D73EB3DB10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C7542-D934-4DDE-B507-0FB360FF0158}">
      <dgm:prSet phldrT="[Text]"/>
      <dgm:spPr/>
      <dgm:t>
        <a:bodyPr/>
        <a:lstStyle/>
        <a:p>
          <a:pPr algn="ctr"/>
          <a:r>
            <a:rPr lang="en-US" dirty="0" smtClean="0"/>
            <a:t>e- force hydrogen ions to diffuse </a:t>
          </a:r>
          <a:endParaRPr lang="en-US" dirty="0"/>
        </a:p>
      </dgm:t>
    </dgm:pt>
    <dgm:pt modelId="{C8EA7A94-B06A-4CC7-8E13-C89E55C8AD30}" type="parTrans" cxnId="{6062F8FB-128F-478B-9E5E-DCB37D6A8217}">
      <dgm:prSet/>
      <dgm:spPr/>
      <dgm:t>
        <a:bodyPr/>
        <a:lstStyle/>
        <a:p>
          <a:endParaRPr lang="en-US"/>
        </a:p>
      </dgm:t>
    </dgm:pt>
    <dgm:pt modelId="{D7C55F55-DC46-48F7-BEFD-DF4B095F0AB2}" type="sibTrans" cxnId="{6062F8FB-128F-478B-9E5E-DCB37D6A8217}">
      <dgm:prSet/>
      <dgm:spPr/>
      <dgm:t>
        <a:bodyPr/>
        <a:lstStyle/>
        <a:p>
          <a:endParaRPr lang="en-US"/>
        </a:p>
      </dgm:t>
    </dgm:pt>
    <dgm:pt modelId="{9E5A280E-119B-4099-9E38-CBB74547EF29}">
      <dgm:prSet phldrT="[Text]"/>
      <dgm:spPr/>
      <dgm:t>
        <a:bodyPr/>
        <a:lstStyle/>
        <a:p>
          <a:pPr algn="ctr"/>
          <a:r>
            <a:rPr lang="en-US" dirty="0" smtClean="0"/>
            <a:t>Water is made</a:t>
          </a:r>
          <a:endParaRPr lang="en-US" dirty="0"/>
        </a:p>
      </dgm:t>
    </dgm:pt>
    <dgm:pt modelId="{4F629262-44CD-4F05-BBD1-DF3CDCA41E54}" type="parTrans" cxnId="{C419F82E-8C9E-4D8A-9BEA-65768AEDBB41}">
      <dgm:prSet/>
      <dgm:spPr/>
      <dgm:t>
        <a:bodyPr/>
        <a:lstStyle/>
        <a:p>
          <a:endParaRPr lang="en-US"/>
        </a:p>
      </dgm:t>
    </dgm:pt>
    <dgm:pt modelId="{9EF1FDBC-0ACA-41DC-8E30-D5F98F302E8B}" type="sibTrans" cxnId="{C419F82E-8C9E-4D8A-9BEA-65768AEDBB41}">
      <dgm:prSet/>
      <dgm:spPr/>
      <dgm:t>
        <a:bodyPr/>
        <a:lstStyle/>
        <a:p>
          <a:endParaRPr lang="en-US"/>
        </a:p>
      </dgm:t>
    </dgm:pt>
    <dgm:pt modelId="{6D4C941E-98FA-4389-B244-F046C645E0B7}">
      <dgm:prSet custT="1"/>
      <dgm:spPr/>
      <dgm:t>
        <a:bodyPr/>
        <a:lstStyle/>
        <a:p>
          <a:pPr algn="ctr"/>
          <a:r>
            <a:rPr lang="en-US" sz="2400" dirty="0" smtClean="0"/>
            <a:t>36 ATPs (energy) for 1 glucose molecule are made</a:t>
          </a:r>
          <a:endParaRPr lang="en-US" sz="2400" dirty="0"/>
        </a:p>
      </dgm:t>
    </dgm:pt>
    <dgm:pt modelId="{FB664FB5-DC4D-43FA-B133-3C85C3F761CE}" type="parTrans" cxnId="{552AB941-DDEB-40D9-B09B-9981123039D2}">
      <dgm:prSet/>
      <dgm:spPr/>
      <dgm:t>
        <a:bodyPr/>
        <a:lstStyle/>
        <a:p>
          <a:endParaRPr lang="en-US"/>
        </a:p>
      </dgm:t>
    </dgm:pt>
    <dgm:pt modelId="{9D0726DA-7771-4585-B149-E352D6FF1338}" type="sibTrans" cxnId="{552AB941-DDEB-40D9-B09B-9981123039D2}">
      <dgm:prSet/>
      <dgm:spPr/>
      <dgm:t>
        <a:bodyPr/>
        <a:lstStyle/>
        <a:p>
          <a:endParaRPr lang="en-US"/>
        </a:p>
      </dgm:t>
    </dgm:pt>
    <dgm:pt modelId="{ED1E6561-7330-4745-8DED-E08D051E80C6}" type="pres">
      <dgm:prSet presAssocID="{A823AD68-AE7E-472A-ADF0-2D73EB3DB10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F506AA-3D8B-46B1-A5C1-51768E8BFBE4}" type="pres">
      <dgm:prSet presAssocID="{A823AD68-AE7E-472A-ADF0-2D73EB3DB106}" presName="dummyMaxCanvas" presStyleCnt="0">
        <dgm:presLayoutVars/>
      </dgm:prSet>
      <dgm:spPr/>
    </dgm:pt>
    <dgm:pt modelId="{D1E8DA39-2D8A-4C9C-9CC0-742EE0573824}" type="pres">
      <dgm:prSet presAssocID="{A823AD68-AE7E-472A-ADF0-2D73EB3DB106}" presName="ThreeNodes_1" presStyleLbl="node1" presStyleIdx="0" presStyleCnt="3" custScaleX="35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98BEF-73CD-4B69-897C-D4D3221A1F7B}" type="pres">
      <dgm:prSet presAssocID="{A823AD68-AE7E-472A-ADF0-2D73EB3DB106}" presName="ThreeNodes_2" presStyleLbl="node1" presStyleIdx="1" presStyleCnt="3" custScaleX="35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FD47E-E234-4C78-AA83-3D3CF2E5F1DF}" type="pres">
      <dgm:prSet presAssocID="{A823AD68-AE7E-472A-ADF0-2D73EB3DB106}" presName="ThreeNodes_3" presStyleLbl="node1" presStyleIdx="2" presStyleCnt="3" custScaleX="83666" custLinFactNeighborX="-2440" custLinFactNeighborY="-3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8AFE8-5B0F-4E0E-8E8F-F8504823CC86}" type="pres">
      <dgm:prSet presAssocID="{A823AD68-AE7E-472A-ADF0-2D73EB3DB106}" presName="ThreeConn_1-2" presStyleLbl="fgAccFollowNode1" presStyleIdx="0" presStyleCnt="2" custLinFactX="-150247" custLinFactNeighborX="-200000" custLinFactNeighborY="-17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22EAD-F772-4B11-9E6A-B0B9D4676B70}" type="pres">
      <dgm:prSet presAssocID="{A823AD68-AE7E-472A-ADF0-2D73EB3DB106}" presName="ThreeConn_2-3" presStyleLbl="fgAccFollowNode1" presStyleIdx="1" presStyleCnt="2" custLinFactX="-150953" custLinFactNeighborX="-200000" custLinFactNeighborY="-26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8AC2F-2C3E-4710-B3D0-961BCFF90F8D}" type="pres">
      <dgm:prSet presAssocID="{A823AD68-AE7E-472A-ADF0-2D73EB3DB10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B4003-C0D6-4F73-BAA2-F73EEC320BD6}" type="pres">
      <dgm:prSet presAssocID="{A823AD68-AE7E-472A-ADF0-2D73EB3DB10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94E92-ACC0-4240-A67E-240F2375C8FE}" type="pres">
      <dgm:prSet presAssocID="{A823AD68-AE7E-472A-ADF0-2D73EB3DB10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ABCD92-7591-465C-90E9-304CCA5ABA83}" type="presOf" srcId="{FAAC7542-D934-4DDE-B507-0FB360FF0158}" destId="{89B8AC2F-2C3E-4710-B3D0-961BCFF90F8D}" srcOrd="1" destOrd="0" presId="urn:microsoft.com/office/officeart/2005/8/layout/vProcess5"/>
    <dgm:cxn modelId="{463117F6-1E78-4BD7-BCD8-DBE1A243CBA7}" type="presOf" srcId="{A823AD68-AE7E-472A-ADF0-2D73EB3DB106}" destId="{ED1E6561-7330-4745-8DED-E08D051E80C6}" srcOrd="0" destOrd="0" presId="urn:microsoft.com/office/officeart/2005/8/layout/vProcess5"/>
    <dgm:cxn modelId="{552AB941-DDEB-40D9-B09B-9981123039D2}" srcId="{A823AD68-AE7E-472A-ADF0-2D73EB3DB106}" destId="{6D4C941E-98FA-4389-B244-F046C645E0B7}" srcOrd="2" destOrd="0" parTransId="{FB664FB5-DC4D-43FA-B133-3C85C3F761CE}" sibTransId="{9D0726DA-7771-4585-B149-E352D6FF1338}"/>
    <dgm:cxn modelId="{656B3ABD-1F98-4DFE-BDEA-200C7C67E865}" type="presOf" srcId="{9E5A280E-119B-4099-9E38-CBB74547EF29}" destId="{18DB4003-C0D6-4F73-BAA2-F73EEC320BD6}" srcOrd="1" destOrd="0" presId="urn:microsoft.com/office/officeart/2005/8/layout/vProcess5"/>
    <dgm:cxn modelId="{C419F82E-8C9E-4D8A-9BEA-65768AEDBB41}" srcId="{A823AD68-AE7E-472A-ADF0-2D73EB3DB106}" destId="{9E5A280E-119B-4099-9E38-CBB74547EF29}" srcOrd="1" destOrd="0" parTransId="{4F629262-44CD-4F05-BBD1-DF3CDCA41E54}" sibTransId="{9EF1FDBC-0ACA-41DC-8E30-D5F98F302E8B}"/>
    <dgm:cxn modelId="{6062F8FB-128F-478B-9E5E-DCB37D6A8217}" srcId="{A823AD68-AE7E-472A-ADF0-2D73EB3DB106}" destId="{FAAC7542-D934-4DDE-B507-0FB360FF0158}" srcOrd="0" destOrd="0" parTransId="{C8EA7A94-B06A-4CC7-8E13-C89E55C8AD30}" sibTransId="{D7C55F55-DC46-48F7-BEFD-DF4B095F0AB2}"/>
    <dgm:cxn modelId="{057D70B8-5B37-40AE-A1D0-66EB4A215C0A}" type="presOf" srcId="{6D4C941E-98FA-4389-B244-F046C645E0B7}" destId="{E6CFD47E-E234-4C78-AA83-3D3CF2E5F1DF}" srcOrd="0" destOrd="0" presId="urn:microsoft.com/office/officeart/2005/8/layout/vProcess5"/>
    <dgm:cxn modelId="{D1B4AA80-5453-4CFA-A2C7-287DA911BF9E}" type="presOf" srcId="{9EF1FDBC-0ACA-41DC-8E30-D5F98F302E8B}" destId="{4C622EAD-F772-4B11-9E6A-B0B9D4676B70}" srcOrd="0" destOrd="0" presId="urn:microsoft.com/office/officeart/2005/8/layout/vProcess5"/>
    <dgm:cxn modelId="{02793F82-8266-4AE3-810A-0310F215C820}" type="presOf" srcId="{D7C55F55-DC46-48F7-BEFD-DF4B095F0AB2}" destId="{9E38AFE8-5B0F-4E0E-8E8F-F8504823CC86}" srcOrd="0" destOrd="0" presId="urn:microsoft.com/office/officeart/2005/8/layout/vProcess5"/>
    <dgm:cxn modelId="{D2F5E8A0-9B6E-46C4-8343-95DB573B9955}" type="presOf" srcId="{6D4C941E-98FA-4389-B244-F046C645E0B7}" destId="{CE694E92-ACC0-4240-A67E-240F2375C8FE}" srcOrd="1" destOrd="0" presId="urn:microsoft.com/office/officeart/2005/8/layout/vProcess5"/>
    <dgm:cxn modelId="{4B4E6C77-5F55-4E0B-A273-A0A7C512931F}" type="presOf" srcId="{9E5A280E-119B-4099-9E38-CBB74547EF29}" destId="{14D98BEF-73CD-4B69-897C-D4D3221A1F7B}" srcOrd="0" destOrd="0" presId="urn:microsoft.com/office/officeart/2005/8/layout/vProcess5"/>
    <dgm:cxn modelId="{2FDDEC7E-1796-4FA3-9BAD-B66A16806F2D}" type="presOf" srcId="{FAAC7542-D934-4DDE-B507-0FB360FF0158}" destId="{D1E8DA39-2D8A-4C9C-9CC0-742EE0573824}" srcOrd="0" destOrd="0" presId="urn:microsoft.com/office/officeart/2005/8/layout/vProcess5"/>
    <dgm:cxn modelId="{64D83577-4C73-4EF2-8A6B-EDD6B66C743D}" type="presParOf" srcId="{ED1E6561-7330-4745-8DED-E08D051E80C6}" destId="{5EF506AA-3D8B-46B1-A5C1-51768E8BFBE4}" srcOrd="0" destOrd="0" presId="urn:microsoft.com/office/officeart/2005/8/layout/vProcess5"/>
    <dgm:cxn modelId="{7B74397E-2695-40FA-9754-B8C8E02B179E}" type="presParOf" srcId="{ED1E6561-7330-4745-8DED-E08D051E80C6}" destId="{D1E8DA39-2D8A-4C9C-9CC0-742EE0573824}" srcOrd="1" destOrd="0" presId="urn:microsoft.com/office/officeart/2005/8/layout/vProcess5"/>
    <dgm:cxn modelId="{D39C976B-E06B-4C48-B4DA-A03DDBB4DFD6}" type="presParOf" srcId="{ED1E6561-7330-4745-8DED-E08D051E80C6}" destId="{14D98BEF-73CD-4B69-897C-D4D3221A1F7B}" srcOrd="2" destOrd="0" presId="urn:microsoft.com/office/officeart/2005/8/layout/vProcess5"/>
    <dgm:cxn modelId="{ECCE3710-1526-4555-96E0-E56C5192D213}" type="presParOf" srcId="{ED1E6561-7330-4745-8DED-E08D051E80C6}" destId="{E6CFD47E-E234-4C78-AA83-3D3CF2E5F1DF}" srcOrd="3" destOrd="0" presId="urn:microsoft.com/office/officeart/2005/8/layout/vProcess5"/>
    <dgm:cxn modelId="{1204502F-D5F0-42B4-B657-080987778377}" type="presParOf" srcId="{ED1E6561-7330-4745-8DED-E08D051E80C6}" destId="{9E38AFE8-5B0F-4E0E-8E8F-F8504823CC86}" srcOrd="4" destOrd="0" presId="urn:microsoft.com/office/officeart/2005/8/layout/vProcess5"/>
    <dgm:cxn modelId="{CFC4157B-DABF-41B3-A34A-EC8074573C8C}" type="presParOf" srcId="{ED1E6561-7330-4745-8DED-E08D051E80C6}" destId="{4C622EAD-F772-4B11-9E6A-B0B9D4676B70}" srcOrd="5" destOrd="0" presId="urn:microsoft.com/office/officeart/2005/8/layout/vProcess5"/>
    <dgm:cxn modelId="{F003409C-AC34-4380-905F-847C4F413A5A}" type="presParOf" srcId="{ED1E6561-7330-4745-8DED-E08D051E80C6}" destId="{89B8AC2F-2C3E-4710-B3D0-961BCFF90F8D}" srcOrd="6" destOrd="0" presId="urn:microsoft.com/office/officeart/2005/8/layout/vProcess5"/>
    <dgm:cxn modelId="{DBF2D4F0-4D63-45F1-8AA6-EB5B89BF82C2}" type="presParOf" srcId="{ED1E6561-7330-4745-8DED-E08D051E80C6}" destId="{18DB4003-C0D6-4F73-BAA2-F73EEC320BD6}" srcOrd="7" destOrd="0" presId="urn:microsoft.com/office/officeart/2005/8/layout/vProcess5"/>
    <dgm:cxn modelId="{0FAD53FB-8B6C-4581-8D20-B8B9993157D3}" type="presParOf" srcId="{ED1E6561-7330-4745-8DED-E08D051E80C6}" destId="{CE694E92-ACC0-4240-A67E-240F2375C8F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8DA39-2D8A-4C9C-9CC0-742EE0573824}">
      <dsp:nvSpPr>
        <dsp:cNvPr id="0" name=""/>
        <dsp:cNvSpPr/>
      </dsp:nvSpPr>
      <dsp:spPr>
        <a:xfrm>
          <a:off x="2225525" y="0"/>
          <a:ext cx="2414569" cy="754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e- force hydrogen ions to diffuse </a:t>
          </a:r>
          <a:endParaRPr lang="en-US" sz="1900" kern="1200" dirty="0"/>
        </a:p>
      </dsp:txBody>
      <dsp:txXfrm>
        <a:off x="2225525" y="0"/>
        <a:ext cx="2143823" cy="754380"/>
      </dsp:txXfrm>
    </dsp:sp>
    <dsp:sp modelId="{14D98BEF-73CD-4B69-897C-D4D3221A1F7B}">
      <dsp:nvSpPr>
        <dsp:cNvPr id="0" name=""/>
        <dsp:cNvSpPr/>
      </dsp:nvSpPr>
      <dsp:spPr>
        <a:xfrm>
          <a:off x="2835606" y="880110"/>
          <a:ext cx="2405987" cy="754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Water is made</a:t>
          </a:r>
          <a:endParaRPr lang="en-US" sz="1900" kern="1200" dirty="0"/>
        </a:p>
      </dsp:txBody>
      <dsp:txXfrm>
        <a:off x="2835606" y="880110"/>
        <a:ext cx="2021857" cy="754379"/>
      </dsp:txXfrm>
    </dsp:sp>
    <dsp:sp modelId="{E6CFD47E-E234-4C78-AA83-3D3CF2E5F1DF}">
      <dsp:nvSpPr>
        <dsp:cNvPr id="0" name=""/>
        <dsp:cNvSpPr/>
      </dsp:nvSpPr>
      <dsp:spPr>
        <a:xfrm>
          <a:off x="1604774" y="1730233"/>
          <a:ext cx="5744189" cy="754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36 ATPs (energy) for 1 glucose molecule are made</a:t>
          </a:r>
          <a:endParaRPr lang="en-US" sz="2400" kern="1200" dirty="0"/>
        </a:p>
      </dsp:txBody>
      <dsp:txXfrm>
        <a:off x="1604774" y="1730233"/>
        <a:ext cx="4827095" cy="754379"/>
      </dsp:txXfrm>
    </dsp:sp>
    <dsp:sp modelId="{9E38AFE8-5B0F-4E0E-8E8F-F8504823CC86}">
      <dsp:nvSpPr>
        <dsp:cNvPr id="0" name=""/>
        <dsp:cNvSpPr/>
      </dsp:nvSpPr>
      <dsp:spPr>
        <a:xfrm>
          <a:off x="4657847" y="484466"/>
          <a:ext cx="490347" cy="4903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657847" y="484466"/>
        <a:ext cx="490347" cy="490347"/>
      </dsp:txXfrm>
    </dsp:sp>
    <dsp:sp modelId="{4C622EAD-F772-4B11-9E6A-B0B9D4676B70}">
      <dsp:nvSpPr>
        <dsp:cNvPr id="0" name=""/>
        <dsp:cNvSpPr/>
      </dsp:nvSpPr>
      <dsp:spPr>
        <a:xfrm>
          <a:off x="5260175" y="1314974"/>
          <a:ext cx="490347" cy="4903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260175" y="1314974"/>
        <a:ext cx="490347" cy="490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8FB28-3EA0-4D93-A1E3-144A38F74B18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ABDCA-6367-4E72-A37B-00C9F6224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BDCA-6367-4E72-A37B-00C9F622462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A9CDB-7B69-41AA-8DF8-55C732BD065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D06E2-94DE-45E6-A7F5-9A877D24DE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A9CDB-7B69-41AA-8DF8-55C732BD065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D06E2-94DE-45E6-A7F5-9A877D24D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A9CDB-7B69-41AA-8DF8-55C732BD065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D06E2-94DE-45E6-A7F5-9A877D24D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A9CDB-7B69-41AA-8DF8-55C732BD065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D06E2-94DE-45E6-A7F5-9A877D24D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A9CDB-7B69-41AA-8DF8-55C732BD065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D06E2-94DE-45E6-A7F5-9A877D24DE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A9CDB-7B69-41AA-8DF8-55C732BD065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D06E2-94DE-45E6-A7F5-9A877D24D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A9CDB-7B69-41AA-8DF8-55C732BD065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D06E2-94DE-45E6-A7F5-9A877D24DE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A9CDB-7B69-41AA-8DF8-55C732BD065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D06E2-94DE-45E6-A7F5-9A877D24D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A9CDB-7B69-41AA-8DF8-55C732BD065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D06E2-94DE-45E6-A7F5-9A877D24D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A9CDB-7B69-41AA-8DF8-55C732BD065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D06E2-94DE-45E6-A7F5-9A877D24D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7FA9CDB-7B69-41AA-8DF8-55C732BD065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D8D06E2-94DE-45E6-A7F5-9A877D24D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7FA9CDB-7B69-41AA-8DF8-55C732BD065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D8D06E2-94DE-45E6-A7F5-9A877D24D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docid=lFXpX3XqUjJb0M&amp;tbnid=ywvGl2xmmbP5SM:&amp;ved=0CAUQjRw&amp;url=http://www.eoearth.org/view/article/171549/&amp;ei=RQLXUoPhEImayAGN_IDwAg&amp;bvm=bv.59568121,d.aWc&amp;psig=AFQjCNGM9bL_YWvcpmdq372je33QHv9DhA&amp;ust=138990852901123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source=images&amp;cd=&amp;cad=rja&amp;docid=gUbxl-WtO9-voM&amp;tbnid=srb4MyCfGcVy3M:&amp;ved=0CAUQjRw&amp;url=http://www.bubblews.com/news/1596059-fast-food&amp;ei=TwPXUqf1D-PayAGuzYDwCQ&amp;psig=AFQjCNG5H0oidPubUbfyfgu1YDcSzgDXeg&amp;ust=138990913956051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m/url?sa=i&amp;rct=j&amp;q=&amp;esrc=s&amp;source=images&amp;cd=&amp;cad=rja&amp;docid=DnShYYipPCIanM&amp;tbnid=Bi4CO2lC7g2CWM:&amp;ved=0CAUQjRw&amp;url=http://academic.brooklyn.cuny.edu/biology/bio4fv/page/mito.htm&amp;ei=7QPXUsyEPMbhyQGJooDwCA&amp;psig=AFQjCNELOsmWs5rjQhnxDULnUe6opkOANw&amp;ust=138990931783944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m/url?sa=i&amp;rct=j&amp;q=&amp;esrc=s&amp;source=images&amp;cd=&amp;cad=rja&amp;docid=oxY8CtvF2EidkM&amp;tbnid=TSfBqW_u-h8YfM:&amp;ved=0CAUQjRw&amp;url=http://www.docstoc.com/docs/127709930/CELLULAR-RESPIRATION---Mariemont-Schools&amp;ei=60TZUsytMYaFkQeyq4DwCA&amp;psig=AFQjCNE1yUFOSs-U2wYS7bOmNaogneEmng&amp;ust=139005706225464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Eo7JtRA7l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C8F0xfj0Pyu52M&amp;tbnid=jKhBJV7d_GJuMM:&amp;ved=0CAUQjRw&amp;url=http://facweb.bhc.edu/academics/science/robertsk/biol100/cellularenergy.htm&amp;ei=jgTXUsi7N-LsyQHV54CIAQ&amp;psig=AFQjCNGOyJpfnUH4tfpKdEmVjInojWJ_Lw&amp;ust=13899094543930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X8FfBSztFiE7CM&amp;tbnid=vTyowfX1sr5TtM:&amp;ved=0CAUQjRw&amp;url=http://www.jimlau.com/school/fos/supplements/page8.html&amp;ei=vwTXUtrXBsrXyAHmroD4Ag&amp;psig=AFQjCNGOyJpfnUH4tfpKdEmVjInojWJ_Lw&amp;ust=1389909454393068" TargetMode="External"/><Relationship Id="rId2" Type="http://schemas.openxmlformats.org/officeDocument/2006/relationships/hyperlink" Target="http://highered.mcgraw-hill.com/olcweb/cgi/pluginpop.cgi?it=swf::640::480::/sites/dl/free/0077290828/819779/How_Glycolysis_Works.swf::How%20Glycolysis%20Wor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-portal.com/academy/lesson/aerobic-respiration-i-the-citric-acid-kreb-cycle.html" TargetMode="External"/><Relationship Id="rId2" Type="http://schemas.openxmlformats.org/officeDocument/2006/relationships/hyperlink" Target="http://highered.mcgraw-hill.com/olcweb/cgi/pluginpop.cgi?it=swf::640::480::/sites/dl/free/0077290828/819779/How_the_Krebs_Cycle_Works.swf::How%20the%20Krebs%20Cycle%20Wor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TVaLqqE7996RGM&amp;tbnid=QFm0QZinOOlVVM:&amp;ved=0CAUQjRw&amp;url=http://www.stanford.edu/group/hopes/cgi-bin/wordpress/2011/06/about-abnormalities-in-energy-metabolism/&amp;ei=REfZUr6dBoqlkQf574CQAg&amp;psig=AFQjCNE1LaXApo1Fl4MUr7kvoWa3TZ2cAA&amp;ust=1390057626316551" TargetMode="External"/><Relationship Id="rId2" Type="http://schemas.openxmlformats.org/officeDocument/2006/relationships/hyperlink" Target="http://highered.mcgraw-hill.com/olcweb/cgi/pluginpop.cgi?it=swf::640::480::/sites/dl/free/0077290828/819779/Electron_Transport_System_and_ATP_Synthesis.swf::Electron%20Transport%20System%20and%20ATP%20Synthes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source=images&amp;cd=&amp;cad=rja&amp;docid=q6snrm4xUC6zGM&amp;tbnid=sC9K6kOVRmv-OM:&amp;ved=0CAUQjRw&amp;url=http://ibbiology2012.blogspot.com/2012/11/distinguish-between-ventilation-gas.html&amp;ei=tK3VUsOkNsP_kAfDuoDgAQ&amp;psig=AFQjCNEqEEF5WxwerNjznjvPnpEMt18zgg&amp;ust=138981543143900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youtube.com/watch?v=CUpIHkPGmM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9w2hMgUfcLkimM&amp;tbnid=XeNuiV3fRFQr4M:&amp;ved=0CAUQjRw&amp;url=http://lifescienceswahiawa.blogspot.com/2012_04_01_archive.html&amp;ei=JQHXUu7bIIKsyAGM-IGwDA&amp;bvm=bv.59568121,d.aWc&amp;psig=AFQjCNGM9bL_YWvcpmdq372je33QHv9DhA&amp;ust=1389908529011237" TargetMode="External"/><Relationship Id="rId2" Type="http://schemas.openxmlformats.org/officeDocument/2006/relationships/hyperlink" Target="http://www.youtube.com/watch?v=nGRDa_YXXQ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reationwiki.org/pool/images/4/4e/Mitochondria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/url?sa=i&amp;rct=j&amp;q=&amp;esrc=s&amp;source=images&amp;cd=&amp;cad=rja&amp;docid=Fho6ibxrgXEQiM&amp;tbnid=ChSitcTh8D2dfM:&amp;ved=0CAUQjRw&amp;url=http://kastoks1124.wikispaces.com/file/detail/mitochondria.gif/298617450&amp;ei=HATXUsfhMqPSyAG8pIDYBA&amp;psig=AFQjCNELOsmWs5rjQhnxDULnUe6opkOANw&amp;ust=138990931783944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0"/>
            <a:ext cx="8686800" cy="1981199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erlin Sans FB Demi" pitchFamily="34" charset="0"/>
              </a:rPr>
              <a:t>Cellular Respiration </a:t>
            </a:r>
            <a:endParaRPr lang="en-US" sz="6000" dirty="0">
              <a:latin typeface="Berlin Sans FB Demi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a.static.trunity.net/files/191701_191800/191769/cellshowingcellw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752600"/>
            <a:ext cx="5181600" cy="4962660"/>
          </a:xfrm>
          <a:prstGeom prst="rect">
            <a:avLst/>
          </a:prstGeom>
          <a:noFill/>
        </p:spPr>
      </p:pic>
      <p:pic>
        <p:nvPicPr>
          <p:cNvPr id="18440" name="Picture 8" descr="http://www.bubblews.com/assets/images/news/291197009_138469731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56273">
            <a:off x="509984" y="2935494"/>
            <a:ext cx="2895119" cy="2679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://academic.brooklyn.cuny.edu/biology/bio4fv/page/mit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249" y="0"/>
            <a:ext cx="6621551" cy="6856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867400" cy="1143000"/>
          </a:xfrm>
        </p:spPr>
        <p:txBody>
          <a:bodyPr/>
          <a:lstStyle/>
          <a:p>
            <a:r>
              <a:rPr lang="en-US" dirty="0" smtClean="0"/>
              <a:t>Cellular Respiration and Fermentation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019800" cy="510540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Fermentation</a:t>
            </a:r>
            <a:r>
              <a:rPr lang="en-US" dirty="0" smtClean="0"/>
              <a:t>:  an anaerobic process that allows </a:t>
            </a:r>
            <a:r>
              <a:rPr lang="en-US" dirty="0" err="1" smtClean="0"/>
              <a:t>glycolysis</a:t>
            </a:r>
            <a:r>
              <a:rPr lang="en-US" dirty="0" smtClean="0"/>
              <a:t> to continue.</a:t>
            </a:r>
          </a:p>
          <a:p>
            <a:pPr lvl="1"/>
            <a:r>
              <a:rPr lang="en-US" dirty="0" smtClean="0"/>
              <a:t>does not make ATP but  allows </a:t>
            </a:r>
            <a:r>
              <a:rPr lang="en-US" dirty="0" err="1" smtClean="0"/>
              <a:t>glycolysis</a:t>
            </a:r>
            <a:r>
              <a:rPr lang="en-US" dirty="0" smtClean="0"/>
              <a:t> to continue by providing a supply of NAD</a:t>
            </a:r>
            <a:r>
              <a:rPr lang="en-US" baseline="30000" dirty="0" smtClean="0"/>
              <a:t>+</a:t>
            </a:r>
          </a:p>
          <a:p>
            <a:r>
              <a:rPr lang="en-US" b="1" u="sng" dirty="0" smtClean="0">
                <a:solidFill>
                  <a:srgbClr val="FFFF00"/>
                </a:solidFill>
              </a:rPr>
              <a:t>Anaerobic</a:t>
            </a:r>
            <a:r>
              <a:rPr lang="en-US" dirty="0" smtClean="0"/>
              <a:t>- does not require oxygen</a:t>
            </a:r>
          </a:p>
          <a:p>
            <a:r>
              <a:rPr lang="en-US" b="1" u="sng" dirty="0" smtClean="0">
                <a:solidFill>
                  <a:srgbClr val="FFFF00"/>
                </a:solidFill>
              </a:rPr>
              <a:t>Aerobic</a:t>
            </a:r>
            <a:r>
              <a:rPr lang="en-US" dirty="0" smtClean="0"/>
              <a:t>-requires oxygen</a:t>
            </a:r>
          </a:p>
          <a:p>
            <a:r>
              <a:rPr lang="en-US" b="1" u="sng" dirty="0" smtClean="0">
                <a:solidFill>
                  <a:srgbClr val="FFFF00"/>
                </a:solidFill>
              </a:rPr>
              <a:t>Lactic acid- </a:t>
            </a:r>
            <a:r>
              <a:rPr lang="en-US" dirty="0" smtClean="0"/>
              <a:t>fermentation in muscle cells (muscle burn)</a:t>
            </a:r>
          </a:p>
          <a:p>
            <a:pPr lvl="1"/>
            <a:r>
              <a:rPr lang="en-US" dirty="0" smtClean="0"/>
              <a:t>Produces foods like cheese, yogurt, bread, wine)</a:t>
            </a:r>
          </a:p>
        </p:txBody>
      </p:sp>
      <p:pic>
        <p:nvPicPr>
          <p:cNvPr id="9218" name="Picture 2" descr="http://www.buzzle.com/img/articleImages/528055-43011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292" y="1981200"/>
            <a:ext cx="290570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Effect of Exercise on 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62150"/>
            <a:ext cx="502290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encrypted-tbn0.gstatic.com/images?q=tbn:ANd9GcQo2U_trcz3wOnmNHakWfs2nHC3N_zeGepwPs_2ZBZFw0lMEGLV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79499"/>
            <a:ext cx="7467600" cy="5358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img.docstoccdn.com/thumb/orig/12770993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5928"/>
            <a:ext cx="8360091" cy="626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Animation of Cellular Respiration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6000" dirty="0" smtClean="0"/>
              <a:t>3 Stages: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038600" cy="53340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Glycolysis</a:t>
            </a:r>
            <a:endParaRPr lang="en-US" dirty="0" smtClean="0"/>
          </a:p>
          <a:p>
            <a:pPr lvl="1"/>
            <a:r>
              <a:rPr lang="en-US" dirty="0" smtClean="0"/>
              <a:t>Cell’s cytoplasm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Kreb’s</a:t>
            </a:r>
            <a:r>
              <a:rPr lang="en-US" dirty="0" smtClean="0"/>
              <a:t> Cycle aka Citric Acid Cycle</a:t>
            </a:r>
          </a:p>
          <a:p>
            <a:pPr lvl="1"/>
            <a:r>
              <a:rPr lang="en-US" dirty="0" smtClean="0"/>
              <a:t>Matrix of the mitochondria</a:t>
            </a:r>
          </a:p>
          <a:p>
            <a:r>
              <a:rPr lang="en-US" dirty="0" smtClean="0"/>
              <a:t>3. Electron Transport </a:t>
            </a:r>
          </a:p>
          <a:p>
            <a:pPr lvl="1"/>
            <a:r>
              <a:rPr lang="en-US" dirty="0" smtClean="0"/>
              <a:t>Inner membrane of mitochondria </a:t>
            </a:r>
          </a:p>
          <a:p>
            <a:pPr lvl="1"/>
            <a:endParaRPr lang="en-US" dirty="0" smtClean="0"/>
          </a:p>
        </p:txBody>
      </p:sp>
      <p:pic>
        <p:nvPicPr>
          <p:cNvPr id="4" name="Picture 2" descr="http://facweb.bhc.edu/academics/science/robertsk/biol100/Cellularenergy_files/image01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390" y="1371600"/>
            <a:ext cx="490061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467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1: </a:t>
            </a:r>
            <a:r>
              <a:rPr lang="en-US" dirty="0" err="1" smtClean="0"/>
              <a:t>Glycolysis</a:t>
            </a:r>
            <a:endParaRPr lang="en-US" dirty="0" smtClean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71600" y="4500563"/>
            <a:ext cx="4572000" cy="914400"/>
            <a:chOff x="762000" y="4481513"/>
            <a:chExt cx="4572000" cy="914400"/>
          </a:xfrm>
        </p:grpSpPr>
        <p:sp>
          <p:nvSpPr>
            <p:cNvPr id="20488" name="Oval 3"/>
            <p:cNvSpPr>
              <a:spLocks noChangeArrowheads="1"/>
            </p:cNvSpPr>
            <p:nvPr/>
          </p:nvSpPr>
          <p:spPr bwMode="auto">
            <a:xfrm>
              <a:off x="762000" y="4633913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489" name="Oval 4"/>
            <p:cNvSpPr>
              <a:spLocks noChangeArrowheads="1"/>
            </p:cNvSpPr>
            <p:nvPr/>
          </p:nvSpPr>
          <p:spPr bwMode="auto">
            <a:xfrm>
              <a:off x="1066800" y="4633913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490" name="Oval 5"/>
            <p:cNvSpPr>
              <a:spLocks noChangeArrowheads="1"/>
            </p:cNvSpPr>
            <p:nvPr/>
          </p:nvSpPr>
          <p:spPr bwMode="auto">
            <a:xfrm>
              <a:off x="1371600" y="4633913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491" name="Oval 6"/>
            <p:cNvSpPr>
              <a:spLocks noChangeArrowheads="1"/>
            </p:cNvSpPr>
            <p:nvPr/>
          </p:nvSpPr>
          <p:spPr bwMode="auto">
            <a:xfrm>
              <a:off x="1676400" y="4633913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492" name="Oval 7"/>
            <p:cNvSpPr>
              <a:spLocks noChangeArrowheads="1"/>
            </p:cNvSpPr>
            <p:nvPr/>
          </p:nvSpPr>
          <p:spPr bwMode="auto">
            <a:xfrm>
              <a:off x="1981200" y="4633913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493" name="Oval 8"/>
            <p:cNvSpPr>
              <a:spLocks noChangeArrowheads="1"/>
            </p:cNvSpPr>
            <p:nvPr/>
          </p:nvSpPr>
          <p:spPr bwMode="auto">
            <a:xfrm>
              <a:off x="2286000" y="4633913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494" name="Oval 9"/>
            <p:cNvSpPr>
              <a:spLocks noChangeArrowheads="1"/>
            </p:cNvSpPr>
            <p:nvPr/>
          </p:nvSpPr>
          <p:spPr bwMode="auto">
            <a:xfrm>
              <a:off x="4419600" y="4481513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495" name="Oval 10"/>
            <p:cNvSpPr>
              <a:spLocks noChangeArrowheads="1"/>
            </p:cNvSpPr>
            <p:nvPr/>
          </p:nvSpPr>
          <p:spPr bwMode="auto">
            <a:xfrm>
              <a:off x="4724400" y="4481513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496" name="Oval 11"/>
            <p:cNvSpPr>
              <a:spLocks noChangeArrowheads="1"/>
            </p:cNvSpPr>
            <p:nvPr/>
          </p:nvSpPr>
          <p:spPr bwMode="auto">
            <a:xfrm>
              <a:off x="5029200" y="4481513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497" name="Oval 12"/>
            <p:cNvSpPr>
              <a:spLocks noChangeArrowheads="1"/>
            </p:cNvSpPr>
            <p:nvPr/>
          </p:nvSpPr>
          <p:spPr bwMode="auto">
            <a:xfrm>
              <a:off x="5029200" y="5091113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498" name="Oval 13"/>
            <p:cNvSpPr>
              <a:spLocks noChangeArrowheads="1"/>
            </p:cNvSpPr>
            <p:nvPr/>
          </p:nvSpPr>
          <p:spPr bwMode="auto">
            <a:xfrm>
              <a:off x="4419600" y="5091113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499" name="Oval 14"/>
            <p:cNvSpPr>
              <a:spLocks noChangeArrowheads="1"/>
            </p:cNvSpPr>
            <p:nvPr/>
          </p:nvSpPr>
          <p:spPr bwMode="auto">
            <a:xfrm>
              <a:off x="4724400" y="5091113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00" name="AutoShape 15"/>
            <p:cNvSpPr>
              <a:spLocks noChangeArrowheads="1"/>
            </p:cNvSpPr>
            <p:nvPr/>
          </p:nvSpPr>
          <p:spPr bwMode="auto">
            <a:xfrm>
              <a:off x="2971800" y="4710113"/>
              <a:ext cx="1219200" cy="381000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19200" y="2667000"/>
            <a:ext cx="7253288" cy="1389063"/>
            <a:chOff x="405330" y="93644"/>
            <a:chExt cx="5056739" cy="2403510"/>
          </a:xfrm>
        </p:grpSpPr>
        <p:sp>
          <p:nvSpPr>
            <p:cNvPr id="23" name="Rounded Rectangle 22"/>
            <p:cNvSpPr/>
            <p:nvPr/>
          </p:nvSpPr>
          <p:spPr>
            <a:xfrm>
              <a:off x="405330" y="93644"/>
              <a:ext cx="5056739" cy="2403510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522645" y="225494"/>
              <a:ext cx="4822108" cy="2153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5730" tIns="125730" rIns="125730" bIns="125730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dirty="0"/>
                <a:t>Glucose is split in two</a:t>
              </a:r>
            </a:p>
          </p:txBody>
        </p:sp>
      </p:grpSp>
      <p:sp>
        <p:nvSpPr>
          <p:cNvPr id="20485" name="Rectangle 6"/>
          <p:cNvSpPr txBox="1">
            <a:spLocks noChangeArrowheads="1"/>
          </p:cNvSpPr>
          <p:nvPr/>
        </p:nvSpPr>
        <p:spPr bwMode="auto">
          <a:xfrm>
            <a:off x="228600" y="1295400"/>
            <a:ext cx="754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</a:pPr>
            <a:r>
              <a:rPr lang="en-US" sz="3200">
                <a:latin typeface="Arial" charset="0"/>
              </a:rPr>
              <a:t>Glyco = glucose (sugar)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</a:pPr>
            <a:r>
              <a:rPr lang="en-US" sz="3200">
                <a:latin typeface="Arial" charset="0"/>
              </a:rPr>
              <a:t>Lysis = split or break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543800" cy="1311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Glycolysis occurs in cytoplasm</a:t>
            </a:r>
          </a:p>
        </p:txBody>
      </p:sp>
      <p:pic>
        <p:nvPicPr>
          <p:cNvPr id="21507" name="Picture 7" descr="http://www.williamsclass.com/SeventhScienceWork/ImagesCells/Eukaryotic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17650"/>
            <a:ext cx="5951538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/>
              <a:t>Glycolysis</a:t>
            </a:r>
            <a:r>
              <a:rPr lang="en-US" sz="5400" dirty="0" smtClean="0"/>
              <a:t> [Stage 1]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How </a:t>
            </a:r>
            <a:r>
              <a:rPr lang="en-US" dirty="0" err="1" smtClean="0">
                <a:hlinkClick r:id="rId2"/>
              </a:rPr>
              <a:t>Glycolysis</a:t>
            </a:r>
            <a:r>
              <a:rPr lang="en-US" dirty="0" smtClean="0">
                <a:hlinkClick r:id="rId2"/>
              </a:rPr>
              <a:t> Works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3794" name="Picture 2" descr="http://www.jimlau.com/school/fos/supplements/cellresp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438400"/>
            <a:ext cx="4752975" cy="4179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u="sng" dirty="0" smtClean="0"/>
              <a:t>cell</a:t>
            </a:r>
            <a:r>
              <a:rPr lang="en-US" dirty="0" smtClean="0"/>
              <a:t>ular mean? </a:t>
            </a:r>
          </a:p>
          <a:p>
            <a:r>
              <a:rPr lang="en-US" dirty="0" smtClean="0"/>
              <a:t>What does </a:t>
            </a:r>
            <a:r>
              <a:rPr lang="en-US" u="sng" dirty="0" smtClean="0"/>
              <a:t>respir</a:t>
            </a:r>
            <a:r>
              <a:rPr lang="en-US" dirty="0" smtClean="0"/>
              <a:t>ation mean? </a:t>
            </a:r>
            <a:endParaRPr lang="en-US" dirty="0"/>
          </a:p>
        </p:txBody>
      </p:sp>
      <p:pic>
        <p:nvPicPr>
          <p:cNvPr id="1026" name="Picture 2" descr="Thinking Anim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004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066800"/>
          </a:xfrm>
        </p:spPr>
        <p:txBody>
          <a:bodyPr/>
          <a:lstStyle/>
          <a:p>
            <a:r>
              <a:rPr lang="en-US" dirty="0" smtClean="0"/>
              <a:t>Krebs Cycle (Citric Acid </a:t>
            </a:r>
            <a:r>
              <a:rPr lang="en-US" smtClean="0"/>
              <a:t>Cycle) [Stage 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How the Krebs Cycle works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Krebs/Citric Acid Cycle lesson</a:t>
            </a:r>
            <a:endParaRPr lang="en-US" dirty="0" smtClean="0"/>
          </a:p>
        </p:txBody>
      </p:sp>
      <p:pic>
        <p:nvPicPr>
          <p:cNvPr id="4100" name="Picture 4" descr="The Kreb's Cy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991418"/>
            <a:ext cx="4724400" cy="3866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467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2: </a:t>
            </a:r>
            <a:r>
              <a:rPr lang="en-US" dirty="0" err="1" smtClean="0"/>
              <a:t>Kreb’s</a:t>
            </a:r>
            <a:r>
              <a:rPr lang="en-US" dirty="0" smtClean="0"/>
              <a:t> Cycle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324350" y="1852613"/>
            <a:ext cx="3181350" cy="2111375"/>
            <a:chOff x="609600" y="1676400"/>
            <a:chExt cx="5453063" cy="4038600"/>
          </a:xfrm>
        </p:grpSpPr>
        <p:sp>
          <p:nvSpPr>
            <p:cNvPr id="22535" name="Oval 3"/>
            <p:cNvSpPr>
              <a:spLocks noChangeArrowheads="1"/>
            </p:cNvSpPr>
            <p:nvPr/>
          </p:nvSpPr>
          <p:spPr bwMode="auto">
            <a:xfrm>
              <a:off x="2133600" y="2514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572000" y="2667000"/>
              <a:ext cx="1219200" cy="304800"/>
              <a:chOff x="864" y="1200"/>
              <a:chExt cx="768" cy="192"/>
            </a:xfrm>
            <a:solidFill>
              <a:srgbClr val="FFFF00"/>
            </a:solidFill>
          </p:grpSpPr>
          <p:sp>
            <p:nvSpPr>
              <p:cNvPr id="45060" name="Oval 4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061" name="Oval 5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062" name="Oval 6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063" name="Oval 7"/>
              <p:cNvSpPr>
                <a:spLocks noChangeArrowheads="1"/>
              </p:cNvSpPr>
              <p:nvPr/>
            </p:nvSpPr>
            <p:spPr bwMode="auto">
              <a:xfrm>
                <a:off x="1248" y="1200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971800" y="1676400"/>
              <a:ext cx="914400" cy="304800"/>
              <a:chOff x="2784" y="1104"/>
              <a:chExt cx="576" cy="192"/>
            </a:xfrm>
            <a:solidFill>
              <a:srgbClr val="FFFF00"/>
            </a:solidFill>
          </p:grpSpPr>
          <p:sp>
            <p:nvSpPr>
              <p:cNvPr id="45065" name="Oval 9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066" name="Oval 10"/>
              <p:cNvSpPr>
                <a:spLocks noChangeArrowheads="1"/>
              </p:cNvSpPr>
              <p:nvPr/>
            </p:nvSpPr>
            <p:spPr bwMode="auto">
              <a:xfrm>
                <a:off x="2976" y="1104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067" name="Oval 11"/>
              <p:cNvSpPr>
                <a:spLocks noChangeArrowheads="1"/>
              </p:cNvSpPr>
              <p:nvPr/>
            </p:nvSpPr>
            <p:spPr bwMode="auto">
              <a:xfrm>
                <a:off x="3168" y="1104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22538" name="Line 22"/>
            <p:cNvSpPr>
              <a:spLocks noChangeShapeType="1"/>
            </p:cNvSpPr>
            <p:nvPr/>
          </p:nvSpPr>
          <p:spPr bwMode="auto">
            <a:xfrm flipH="1">
              <a:off x="2514600" y="1981200"/>
              <a:ext cx="4572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3581400" y="2667000"/>
              <a:ext cx="609600" cy="304800"/>
              <a:chOff x="1248" y="2928"/>
              <a:chExt cx="384" cy="192"/>
            </a:xfrm>
            <a:solidFill>
              <a:srgbClr val="FFFF00"/>
            </a:solidFill>
          </p:grpSpPr>
          <p:sp>
            <p:nvSpPr>
              <p:cNvPr id="45064" name="Oval 8"/>
              <p:cNvSpPr>
                <a:spLocks noChangeArrowheads="1"/>
              </p:cNvSpPr>
              <p:nvPr/>
            </p:nvSpPr>
            <p:spPr bwMode="auto">
              <a:xfrm>
                <a:off x="1248" y="2928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079" name="Oval 23"/>
              <p:cNvSpPr>
                <a:spLocks noChangeArrowheads="1"/>
              </p:cNvSpPr>
              <p:nvPr/>
            </p:nvSpPr>
            <p:spPr bwMode="auto">
              <a:xfrm>
                <a:off x="1440" y="2928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22540" name="Line 25"/>
            <p:cNvSpPr>
              <a:spLocks noChangeShapeType="1"/>
            </p:cNvSpPr>
            <p:nvPr/>
          </p:nvSpPr>
          <p:spPr bwMode="auto">
            <a:xfrm>
              <a:off x="3581400" y="1981200"/>
              <a:ext cx="3048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1" name="Text Box 26"/>
            <p:cNvSpPr txBox="1">
              <a:spLocks noChangeArrowheads="1"/>
            </p:cNvSpPr>
            <p:nvPr/>
          </p:nvSpPr>
          <p:spPr bwMode="auto">
            <a:xfrm>
              <a:off x="4114800" y="2514600"/>
              <a:ext cx="457200" cy="588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/>
                <a:t>+</a:t>
              </a:r>
            </a:p>
          </p:txBody>
        </p:sp>
        <p:sp>
          <p:nvSpPr>
            <p:cNvPr id="22542" name="Text Box 27"/>
            <p:cNvSpPr txBox="1">
              <a:spLocks noChangeArrowheads="1"/>
            </p:cNvSpPr>
            <p:nvPr/>
          </p:nvSpPr>
          <p:spPr bwMode="auto">
            <a:xfrm>
              <a:off x="1676400" y="2372510"/>
              <a:ext cx="457200" cy="588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/>
                <a:t>+</a:t>
              </a:r>
            </a:p>
          </p:txBody>
        </p:sp>
        <p:sp>
          <p:nvSpPr>
            <p:cNvPr id="22543" name="Line 29"/>
            <p:cNvSpPr>
              <a:spLocks noChangeShapeType="1"/>
            </p:cNvSpPr>
            <p:nvPr/>
          </p:nvSpPr>
          <p:spPr bwMode="auto">
            <a:xfrm>
              <a:off x="4495800" y="31242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3581400" y="3886200"/>
              <a:ext cx="1828800" cy="304800"/>
              <a:chOff x="2496" y="2496"/>
              <a:chExt cx="1152" cy="192"/>
            </a:xfrm>
            <a:solidFill>
              <a:srgbClr val="FFFF00"/>
            </a:solidFill>
          </p:grpSpPr>
          <p:grpSp>
            <p:nvGrpSpPr>
              <p:cNvPr id="9" name="Group 30"/>
              <p:cNvGrpSpPr>
                <a:grpSpLocks/>
              </p:cNvGrpSpPr>
              <p:nvPr/>
            </p:nvGrpSpPr>
            <p:grpSpPr bwMode="auto">
              <a:xfrm>
                <a:off x="2880" y="2496"/>
                <a:ext cx="768" cy="192"/>
                <a:chOff x="864" y="1200"/>
                <a:chExt cx="768" cy="192"/>
              </a:xfrm>
              <a:grpFill/>
            </p:grpSpPr>
            <p:sp>
              <p:nvSpPr>
                <p:cNvPr id="45087" name="Oval 31"/>
                <p:cNvSpPr>
                  <a:spLocks noChangeArrowheads="1"/>
                </p:cNvSpPr>
                <p:nvPr/>
              </p:nvSpPr>
              <p:spPr bwMode="auto">
                <a:xfrm>
                  <a:off x="1440" y="1200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5088" name="Oval 32"/>
                <p:cNvSpPr>
                  <a:spLocks noChangeArrowheads="1"/>
                </p:cNvSpPr>
                <p:nvPr/>
              </p:nvSpPr>
              <p:spPr bwMode="auto">
                <a:xfrm>
                  <a:off x="864" y="1200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5089" name="Oval 33"/>
                <p:cNvSpPr>
                  <a:spLocks noChangeArrowheads="1"/>
                </p:cNvSpPr>
                <p:nvPr/>
              </p:nvSpPr>
              <p:spPr bwMode="auto">
                <a:xfrm>
                  <a:off x="1056" y="1200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5090" name="Oval 34"/>
                <p:cNvSpPr>
                  <a:spLocks noChangeArrowheads="1"/>
                </p:cNvSpPr>
                <p:nvPr/>
              </p:nvSpPr>
              <p:spPr bwMode="auto">
                <a:xfrm>
                  <a:off x="1248" y="1200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35"/>
              <p:cNvGrpSpPr>
                <a:grpSpLocks/>
              </p:cNvGrpSpPr>
              <p:nvPr/>
            </p:nvGrpSpPr>
            <p:grpSpPr bwMode="auto">
              <a:xfrm>
                <a:off x="2496" y="2496"/>
                <a:ext cx="384" cy="192"/>
                <a:chOff x="1248" y="2928"/>
                <a:chExt cx="384" cy="192"/>
              </a:xfrm>
              <a:grpFill/>
            </p:grpSpPr>
            <p:sp>
              <p:nvSpPr>
                <p:cNvPr id="45092" name="Oval 36"/>
                <p:cNvSpPr>
                  <a:spLocks noChangeArrowheads="1"/>
                </p:cNvSpPr>
                <p:nvPr/>
              </p:nvSpPr>
              <p:spPr bwMode="auto">
                <a:xfrm>
                  <a:off x="1248" y="2928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5093" name="Oval 37"/>
                <p:cNvSpPr>
                  <a:spLocks noChangeArrowheads="1"/>
                </p:cNvSpPr>
                <p:nvPr/>
              </p:nvSpPr>
              <p:spPr bwMode="auto">
                <a:xfrm>
                  <a:off x="1440" y="2928"/>
                  <a:ext cx="192" cy="192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</p:grpSp>
        <p:sp>
          <p:nvSpPr>
            <p:cNvPr id="22545" name="Oval 40"/>
            <p:cNvSpPr>
              <a:spLocks noChangeArrowheads="1"/>
            </p:cNvSpPr>
            <p:nvPr/>
          </p:nvSpPr>
          <p:spPr bwMode="auto">
            <a:xfrm>
              <a:off x="1371600" y="251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2546" name="Oval 41"/>
            <p:cNvSpPr>
              <a:spLocks noChangeArrowheads="1"/>
            </p:cNvSpPr>
            <p:nvPr/>
          </p:nvSpPr>
          <p:spPr bwMode="auto">
            <a:xfrm>
              <a:off x="1066800" y="251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2547" name="Text Box 44"/>
            <p:cNvSpPr txBox="1">
              <a:spLocks noChangeArrowheads="1"/>
            </p:cNvSpPr>
            <p:nvPr/>
          </p:nvSpPr>
          <p:spPr bwMode="auto">
            <a:xfrm>
              <a:off x="609600" y="3124199"/>
              <a:ext cx="2438400" cy="58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Carbon dioxide</a:t>
              </a:r>
            </a:p>
          </p:txBody>
        </p:sp>
        <p:cxnSp>
          <p:nvCxnSpPr>
            <p:cNvPr id="22548" name="Straight Arrow Connector 2"/>
            <p:cNvCxnSpPr>
              <a:cxnSpLocks noChangeShapeType="1"/>
            </p:cNvCxnSpPr>
            <p:nvPr/>
          </p:nvCxnSpPr>
          <p:spPr bwMode="auto">
            <a:xfrm flipH="1">
              <a:off x="4800600" y="4191000"/>
              <a:ext cx="152400" cy="6858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22549" name="Straight Arrow Connector 4"/>
            <p:cNvCxnSpPr>
              <a:cxnSpLocks noChangeShapeType="1"/>
            </p:cNvCxnSpPr>
            <p:nvPr/>
          </p:nvCxnSpPr>
          <p:spPr bwMode="auto">
            <a:xfrm>
              <a:off x="5257800" y="4191000"/>
              <a:ext cx="457200" cy="6858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22550" name="Oval 3"/>
            <p:cNvSpPr>
              <a:spLocks noChangeArrowheads="1"/>
            </p:cNvSpPr>
            <p:nvPr/>
          </p:nvSpPr>
          <p:spPr bwMode="auto">
            <a:xfrm>
              <a:off x="4614863" y="51054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2551" name="Oval 40"/>
            <p:cNvSpPr>
              <a:spLocks noChangeArrowheads="1"/>
            </p:cNvSpPr>
            <p:nvPr/>
          </p:nvSpPr>
          <p:spPr bwMode="auto">
            <a:xfrm>
              <a:off x="4767263" y="54102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2552" name="Oval 41"/>
            <p:cNvSpPr>
              <a:spLocks noChangeArrowheads="1"/>
            </p:cNvSpPr>
            <p:nvPr/>
          </p:nvSpPr>
          <p:spPr bwMode="auto">
            <a:xfrm>
              <a:off x="4462463" y="54102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2553" name="Oval 3"/>
            <p:cNvSpPr>
              <a:spLocks noChangeArrowheads="1"/>
            </p:cNvSpPr>
            <p:nvPr/>
          </p:nvSpPr>
          <p:spPr bwMode="auto">
            <a:xfrm>
              <a:off x="5605463" y="5005388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2554" name="Oval 40"/>
            <p:cNvSpPr>
              <a:spLocks noChangeArrowheads="1"/>
            </p:cNvSpPr>
            <p:nvPr/>
          </p:nvSpPr>
          <p:spPr bwMode="auto">
            <a:xfrm>
              <a:off x="5757863" y="5310188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2555" name="Oval 41"/>
            <p:cNvSpPr>
              <a:spLocks noChangeArrowheads="1"/>
            </p:cNvSpPr>
            <p:nvPr/>
          </p:nvSpPr>
          <p:spPr bwMode="auto">
            <a:xfrm>
              <a:off x="5453063" y="5310188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609600" y="3963988"/>
            <a:ext cx="5359400" cy="809625"/>
          </a:xfrm>
          <a:prstGeom prst="roundRect">
            <a:avLst>
              <a:gd name="adj" fmla="val 166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200" dirty="0"/>
              <a:t>Makes CO</a:t>
            </a:r>
            <a:r>
              <a:rPr lang="en-US" sz="2000" dirty="0"/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213350" y="2917825"/>
            <a:ext cx="1289050" cy="806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435600" y="2917825"/>
            <a:ext cx="1714500" cy="754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mcatzone.com/uploads/gloss/krebs_cy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7423"/>
            <a:ext cx="5410200" cy="6740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Transport [Stage 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ATP Synthesis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hopes.stanford.edu/sites/hopes/files/f_j13electtra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429426"/>
            <a:ext cx="5562600" cy="4352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Documents and Settings\krivas\My Documents\My Pictures\electron_transport_chain respi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667000"/>
            <a:ext cx="65627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79248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Step 3: Electron Transport Chain 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-152400" y="838200"/>
          <a:ext cx="8077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467600" cy="143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Step 3: Electron Transport Chain (ETC)</a:t>
            </a:r>
          </a:p>
        </p:txBody>
      </p:sp>
      <p:pic>
        <p:nvPicPr>
          <p:cNvPr id="24579" name="Picture 3" descr="C:\Documents and Settings\krivas\My Documents\My Pictures\electron_transport_chain respi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80772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1.bp.blogspot.com/-vwVVnf6sYco/UJacjwxTEqI/AAAAAAAAAAs/gU3HpLimquk/s1600/MitoRes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62000"/>
            <a:ext cx="695325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Wrap it Up- </a:t>
            </a:r>
            <a:r>
              <a:rPr lang="en-US" smtClean="0"/>
              <a:t>Cellular Respiration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story time</a:t>
            </a:r>
            <a:endParaRPr lang="en-US" dirty="0"/>
          </a:p>
        </p:txBody>
      </p:sp>
      <p:pic>
        <p:nvPicPr>
          <p:cNvPr id="1026" name="Picture 2" descr="i've had a horribly busy day converting oxygen into carbon diox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97109"/>
            <a:ext cx="6324600" cy="4385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What organisms go through respiration?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3581400" cy="3276600"/>
          </a:xfrm>
        </p:spPr>
        <p:txBody>
          <a:bodyPr/>
          <a:lstStyle/>
          <a:p>
            <a:pPr eaLnBrk="1" hangingPunct="1"/>
            <a:r>
              <a:rPr lang="en-US" smtClean="0"/>
              <a:t>All eukaryotes (animals, plants, fungi, and protista)</a:t>
            </a:r>
          </a:p>
        </p:txBody>
      </p:sp>
      <p:pic>
        <p:nvPicPr>
          <p:cNvPr id="26628" name="Picture 4" descr="C:\Documents and Settings\krivas\My Documents\My Pictures\justin_timber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Documents and Settings\krivas\My Documents\My Pictures\peacock court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590800"/>
            <a:ext cx="172243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:\Documents and Settings\krivas\My Documents\My Pictures\sn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038600"/>
            <a:ext cx="23637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C:\Documents and Settings\krivas\My Documents\My Pictures\autotroph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5720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914400"/>
          </a:xfrm>
        </p:spPr>
        <p:txBody>
          <a:bodyPr/>
          <a:lstStyle/>
          <a:p>
            <a:r>
              <a:rPr lang="en-US" sz="4800" dirty="0" smtClean="0"/>
              <a:t>Cellular Respiration: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35052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A process that makes ATP by breaking down carbon-based (carbohydrates/ sugars) when oxygen is present.</a:t>
            </a:r>
          </a:p>
          <a:p>
            <a:r>
              <a:rPr lang="en-US" dirty="0" smtClean="0">
                <a:hlinkClick r:id="rId2"/>
              </a:rPr>
              <a:t>Intro to Cellular Respiration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1.bp.blogspot.com/_umTM6aMdQiU/S8Qpko58-MI/AAAAAAAAAQE/2wk55rU_L40/s1600/Cellular%2BRespirati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0215" y="1524000"/>
            <a:ext cx="579378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1362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Cellular Respiration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505200"/>
            <a:ext cx="7772400" cy="15001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Cellular respiration is the process that converts </a:t>
            </a:r>
            <a:r>
              <a:rPr lang="en-US" sz="3600" b="1" u="sng" dirty="0" smtClean="0"/>
              <a:t>oxygen</a:t>
            </a:r>
            <a:r>
              <a:rPr lang="en-US" sz="3600" b="1" dirty="0" smtClean="0"/>
              <a:t> and </a:t>
            </a:r>
            <a:r>
              <a:rPr lang="en-US" sz="3600" b="1" u="sng" dirty="0" smtClean="0"/>
              <a:t>sugar</a:t>
            </a:r>
            <a:r>
              <a:rPr lang="en-US" sz="3600" b="1" dirty="0" smtClean="0"/>
              <a:t> (glucose) into </a:t>
            </a:r>
            <a:r>
              <a:rPr lang="en-US" sz="3600" b="1" u="sng" dirty="0" smtClean="0"/>
              <a:t>water</a:t>
            </a:r>
            <a:r>
              <a:rPr lang="en-US" sz="3600" b="1" dirty="0" smtClean="0"/>
              <a:t>, </a:t>
            </a:r>
            <a:r>
              <a:rPr lang="en-US" sz="3600" b="1" u="sng" dirty="0" smtClean="0"/>
              <a:t>carbon</a:t>
            </a:r>
            <a:r>
              <a:rPr lang="en-US" sz="3600" b="1" dirty="0" smtClean="0"/>
              <a:t> </a:t>
            </a:r>
            <a:r>
              <a:rPr lang="en-US" sz="3600" b="1" u="sng" dirty="0" smtClean="0"/>
              <a:t>dioxide</a:t>
            </a:r>
            <a:r>
              <a:rPr lang="en-US" sz="3600" b="1" dirty="0" smtClean="0"/>
              <a:t>, and </a:t>
            </a:r>
            <a:r>
              <a:rPr lang="en-US" sz="3600" b="1" u="sng" dirty="0" smtClean="0"/>
              <a:t>energy</a:t>
            </a:r>
            <a:r>
              <a:rPr lang="en-US" sz="3600" b="1" dirty="0" smtClean="0"/>
              <a:t> (ATP).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467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Respiration </a:t>
            </a:r>
            <a:r>
              <a:rPr lang="en-US" dirty="0" err="1" smtClean="0"/>
              <a:t>Eqn</a:t>
            </a:r>
            <a:r>
              <a:rPr lang="en-US" dirty="0" smtClean="0"/>
              <a:t>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86000"/>
            <a:ext cx="7391400" cy="685800"/>
          </a:xfrm>
        </p:spPr>
        <p:txBody>
          <a:bodyPr>
            <a:normAutofit fontScale="92500"/>
          </a:bodyPr>
          <a:lstStyle/>
          <a:p>
            <a:pPr lvl="2" eaLnBrk="1" hangingPunct="1">
              <a:buFont typeface="Wingdings" pitchFamily="2" charset="2"/>
              <a:buNone/>
            </a:pPr>
            <a:r>
              <a:rPr lang="en-US" sz="2800" dirty="0" smtClean="0"/>
              <a:t>6O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→ 6CO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+ Energy (ATP)</a:t>
            </a:r>
            <a:endParaRPr lang="en-US" sz="3200" baseline="-25000" dirty="0" smtClean="0"/>
          </a:p>
          <a:p>
            <a:pPr lvl="2"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0" y="3429000"/>
            <a:ext cx="114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carbon dioxide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724400" y="3429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water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362200" y="3505200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sugar (glucose)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066800" y="3505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oxygen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1981200" y="2667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 flipV="1">
            <a:off x="3352800" y="27432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5257800" y="2819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 flipV="1">
            <a:off x="6324600" y="27432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248400" y="3581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energy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4343400" y="2667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1143000" y="1905000"/>
            <a:ext cx="2819400" cy="2514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4191000" y="1524000"/>
            <a:ext cx="4038600" cy="27432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676400" y="4724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Reactants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181600" y="4876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 build="p" autoUpdateAnimBg="0"/>
      <p:bldP spid="2971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The Mitochondrion: “powerhouse”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95400"/>
            <a:ext cx="35814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askerville Old Face" pitchFamily="18" charset="0"/>
                <a:cs typeface="Arial" pitchFamily="34" charset="0"/>
              </a:rPr>
              <a:t>Location of cellular respiration</a:t>
            </a:r>
          </a:p>
          <a:p>
            <a:r>
              <a:rPr lang="en-US" dirty="0" smtClean="0">
                <a:latin typeface="Baskerville Old Face" pitchFamily="18" charset="0"/>
                <a:cs typeface="Arial" pitchFamily="34" charset="0"/>
              </a:rPr>
              <a:t>Many exists within a cell </a:t>
            </a:r>
          </a:p>
          <a:p>
            <a:r>
              <a:rPr lang="en-US" dirty="0" smtClean="0">
                <a:latin typeface="Baskerville Old Face" pitchFamily="18" charset="0"/>
                <a:cs typeface="Arial" pitchFamily="34" charset="0"/>
              </a:rPr>
              <a:t>Was once believed to be a bacteria that was engulfed by another-</a:t>
            </a:r>
            <a:r>
              <a:rPr lang="en-US" dirty="0" err="1" smtClean="0">
                <a:latin typeface="Baskerville Old Face" pitchFamily="18" charset="0"/>
                <a:cs typeface="Arial" pitchFamily="34" charset="0"/>
              </a:rPr>
              <a:t>endosymbiosis</a:t>
            </a:r>
            <a:r>
              <a:rPr lang="en-US" dirty="0" smtClean="0">
                <a:latin typeface="Baskerville Old Face" pitchFamily="18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latin typeface="Baskerville Old Face" pitchFamily="18" charset="0"/>
                <a:cs typeface="Arial" pitchFamily="34" charset="0"/>
              </a:rPr>
              <a:t>ATP is made directly from chemical reactions (breaking down food)</a:t>
            </a:r>
            <a:endParaRPr lang="en-US" dirty="0">
              <a:latin typeface="Baskerville Old Face" pitchFamily="18" charset="0"/>
              <a:cs typeface="Arial" pitchFamily="34" charset="0"/>
            </a:endParaRPr>
          </a:p>
        </p:txBody>
      </p:sp>
      <p:pic>
        <p:nvPicPr>
          <p:cNvPr id="1026" name="Picture 2" descr="File:Mitochondri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3467" y="1905000"/>
            <a:ext cx="5160533" cy="387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kastoks1124.wikispaces.com/file/view/mitochondri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8470582" cy="6579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Structure of mitochondrion</a:t>
            </a:r>
          </a:p>
        </p:txBody>
      </p:sp>
      <p:pic>
        <p:nvPicPr>
          <p:cNvPr id="43011" name="Picture 3" descr="p221-mit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47244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9600" y="5638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inner membrane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4267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outer membrane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105400" y="13716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Matrix (fluid inside inner membrane)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384925" y="47244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Intermembrane space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2133600" y="4114800"/>
            <a:ext cx="1219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2057400" y="4267200"/>
            <a:ext cx="1676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4572000" y="1828800"/>
            <a:ext cx="9144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3886200" y="4572000"/>
            <a:ext cx="2971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725</TotalTime>
  <Words>381</Words>
  <Application>Microsoft Office PowerPoint</Application>
  <PresentationFormat>On-screen Show (4:3)</PresentationFormat>
  <Paragraphs>71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Metro</vt:lpstr>
      <vt:lpstr>Cellular Respiration </vt:lpstr>
      <vt:lpstr>Cellular Respiration? </vt:lpstr>
      <vt:lpstr>What organisms go through respiration?</vt:lpstr>
      <vt:lpstr>Cellular Respiration:</vt:lpstr>
      <vt:lpstr>Cellular Respiration</vt:lpstr>
      <vt:lpstr>Respiration Eqn:</vt:lpstr>
      <vt:lpstr>The Mitochondrion: “powerhouse”</vt:lpstr>
      <vt:lpstr>Slide 8</vt:lpstr>
      <vt:lpstr>Structure of mitochondrion</vt:lpstr>
      <vt:lpstr>Slide 10</vt:lpstr>
      <vt:lpstr>Cellular Respiration and Fermentation </vt:lpstr>
      <vt:lpstr>Demo: Effect of Exercise on Cellular Respiration</vt:lpstr>
      <vt:lpstr>Slide 13</vt:lpstr>
      <vt:lpstr>Slide 14</vt:lpstr>
      <vt:lpstr>Slide 15</vt:lpstr>
      <vt:lpstr>3 Stages: </vt:lpstr>
      <vt:lpstr>Step 1: Glycolysis</vt:lpstr>
      <vt:lpstr>Glycolysis occurs in cytoplasm</vt:lpstr>
      <vt:lpstr>Glycolysis [Stage 1]</vt:lpstr>
      <vt:lpstr>Krebs Cycle (Citric Acid Cycle) [Stage 2]</vt:lpstr>
      <vt:lpstr>Step 2: Kreb’s Cycle</vt:lpstr>
      <vt:lpstr>Slide 22</vt:lpstr>
      <vt:lpstr>Electron Transport [Stage 3]</vt:lpstr>
      <vt:lpstr>Step 3: Electron Transport Chain </vt:lpstr>
      <vt:lpstr>Step 3: Electron Transport Chain (ETC)</vt:lpstr>
      <vt:lpstr>Slide 26</vt:lpstr>
      <vt:lpstr>Let’s Wrap it Up- Cellular Respiration </vt:lpstr>
    </vt:vector>
  </TitlesOfParts>
  <Company>Odem-Edroy I.S.D.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esquivela</dc:creator>
  <cp:lastModifiedBy>esquivela</cp:lastModifiedBy>
  <cp:revision>37</cp:revision>
  <dcterms:created xsi:type="dcterms:W3CDTF">2014-01-14T19:48:56Z</dcterms:created>
  <dcterms:modified xsi:type="dcterms:W3CDTF">2015-01-21T14:51:52Z</dcterms:modified>
</cp:coreProperties>
</file>